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4"/>
  </p:notesMasterIdLst>
  <p:handoutMasterIdLst>
    <p:handoutMasterId r:id="rId15"/>
  </p:handoutMasterIdLst>
  <p:sldIdLst>
    <p:sldId id="413" r:id="rId2"/>
    <p:sldId id="431" r:id="rId3"/>
    <p:sldId id="448" r:id="rId4"/>
    <p:sldId id="433" r:id="rId5"/>
    <p:sldId id="435" r:id="rId6"/>
    <p:sldId id="437" r:id="rId7"/>
    <p:sldId id="438" r:id="rId8"/>
    <p:sldId id="440" r:id="rId9"/>
    <p:sldId id="443" r:id="rId10"/>
    <p:sldId id="445" r:id="rId11"/>
    <p:sldId id="417" r:id="rId12"/>
    <p:sldId id="275" r:id="rId13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370" autoAdjust="0"/>
  </p:normalViewPr>
  <p:slideViewPr>
    <p:cSldViewPr>
      <p:cViewPr varScale="1">
        <p:scale>
          <a:sx n="82" d="100"/>
          <a:sy n="82" d="100"/>
        </p:scale>
        <p:origin x="1152" y="48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9ECF316-D90D-49D4-817D-158764F84748}" type="datetimeFigureOut">
              <a:rPr lang="ko-KR" altLang="en-US"/>
              <a:pPr>
                <a:defRPr/>
              </a:pPr>
              <a:t>2021-07-07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A116D5DB-BC77-46F2-A183-55860516469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521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0T00:10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0 264,'0'0'0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4BA488-FEB6-4DA7-BBDD-FE7BB0410CB7}" type="datetimeFigureOut">
              <a:rPr lang="ko-KR" altLang="en-US"/>
              <a:pPr>
                <a:defRPr/>
              </a:pPr>
              <a:t>2021-07-07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E7365D-0DA0-4D3A-BD8B-F3176370EF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9265EF69-6D69-4230-87D8-305DFAD47C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FC1124A-972A-4EB5-9DD3-E0AB233CD0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FD1BED44-072F-4048-BE15-434815D2ABC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AA97274-1DDA-4245-BE74-31B2F032C9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0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9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43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83FE44F9-5FAA-408E-A6D7-803F53939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B72923E-1704-47C6-9F35-D5181C1F006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65751A8F-7C13-4E43-B66F-522D3D5EB1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FD25BE81-06C2-4A4F-A530-1423D82196E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9EA02DE-149D-4FD2-8220-C2DB864664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latinLnBrk="1"/>
            <a:fld id="{63F560A7-88BE-41D6-8A3B-C157CE9741A9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5" r:id="rId2"/>
    <p:sldLayoutId id="2147484786" r:id="rId3"/>
    <p:sldLayoutId id="214748478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07-1. </a:t>
            </a:r>
            <a:r>
              <a:rPr lang="ko-KR" altLang="en-US" b="1" dirty="0">
                <a:solidFill>
                  <a:schemeClr val="tx1"/>
                </a:solidFill>
              </a:rPr>
              <a:t>객체 지향 프로그래밍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F5F68-23D2-44CB-890B-C8B6BE487B0E}"/>
              </a:ext>
            </a:extLst>
          </p:cNvPr>
          <p:cNvSpPr/>
          <p:nvPr/>
        </p:nvSpPr>
        <p:spPr>
          <a:xfrm>
            <a:off x="1968501" y="0"/>
            <a:ext cx="7175499" cy="3846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53794B76-3114-4A46-A86E-8462B707D2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8" y="346871"/>
            <a:ext cx="3341913" cy="324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3704-AC25-4855-A7F1-FF11BFD626A6}"/>
              </a:ext>
            </a:extLst>
          </p:cNvPr>
          <p:cNvSpPr/>
          <p:nvPr/>
        </p:nvSpPr>
        <p:spPr>
          <a:xfrm>
            <a:off x="7602252" y="5627688"/>
            <a:ext cx="1091407" cy="77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AF3F8-3A70-4893-AC6B-F3EC48A82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0"/>
            <a:ext cx="4970462" cy="38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3082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클래스 멤버 </a:t>
            </a: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구성 멤버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08AE291-35AD-4020-99BA-58D597EB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676400"/>
            <a:ext cx="5715000" cy="41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58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객체를 만들기 위한 설계도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클래스로부터 생성되며 </a:t>
            </a:r>
            <a:r>
              <a:rPr lang="en-US" altLang="ko-KR" dirty="0"/>
              <a:t>‘new </a:t>
            </a:r>
            <a:r>
              <a:rPr lang="ko-KR" altLang="en-US" dirty="0"/>
              <a:t>클래스</a:t>
            </a:r>
            <a:r>
              <a:rPr lang="en-US" altLang="ko-KR" dirty="0"/>
              <a:t>()’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FF0000"/>
                </a:solidFill>
              </a:rPr>
              <a:t>new </a:t>
            </a:r>
            <a:r>
              <a:rPr lang="ko-KR" altLang="en-US" dirty="0">
                <a:solidFill>
                  <a:srgbClr val="FF0000"/>
                </a:solidFill>
              </a:rPr>
              <a:t>연산자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생성 연산자이며 </a:t>
            </a:r>
            <a:r>
              <a:rPr lang="ko-KR" altLang="en-US" dirty="0" err="1"/>
              <a:t>생성자</a:t>
            </a:r>
            <a:r>
              <a:rPr lang="ko-KR" altLang="en-US" dirty="0"/>
              <a:t> 호출하고 객체 생성 번지를 리턴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 변수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클래스로 선언한 변수이며 해당 클래스의 객체 번지가 저장됨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인스턴스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객체는 클래스의 </a:t>
            </a:r>
            <a:r>
              <a:rPr lang="ko-KR" altLang="en-US" dirty="0" err="1"/>
              <a:t>인스턴스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 멤버 </a:t>
            </a:r>
            <a:r>
              <a:rPr lang="en-US" altLang="ko-KR" dirty="0"/>
              <a:t>: </a:t>
            </a:r>
            <a:r>
              <a:rPr lang="ko-KR" altLang="en-US" dirty="0"/>
              <a:t>클래스에 선언되는 멤버로 필드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 err="1"/>
              <a:t>메소드가</a:t>
            </a:r>
            <a:r>
              <a:rPr lang="ko-KR" altLang="en-US" dirty="0"/>
              <a:t> 있음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33713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pic>
        <p:nvPicPr>
          <p:cNvPr id="2355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3558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시작하기 전에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객체의 상호작용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 간의 관계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객체와 클래스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클래스 선언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 생성과 클래스 변수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클래스의 구성 멤버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키워드로 끝내는 </a:t>
            </a:r>
            <a:r>
              <a:rPr lang="ko-KR" altLang="en-US" sz="2000"/>
              <a:t>핵심 포인트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0611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키워드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new </a:t>
            </a:r>
            <a:r>
              <a:rPr lang="ko-KR" altLang="en-US" dirty="0"/>
              <a:t>연산자</a:t>
            </a:r>
            <a:r>
              <a:rPr lang="en-US" altLang="ko-KR" dirty="0"/>
              <a:t>, </a:t>
            </a:r>
            <a:r>
              <a:rPr lang="ko-KR" altLang="en-US" dirty="0"/>
              <a:t>클래스 변수</a:t>
            </a:r>
            <a:r>
              <a:rPr lang="en-US" altLang="ko-KR" dirty="0"/>
              <a:t>, </a:t>
            </a:r>
            <a:r>
              <a:rPr lang="ko-KR" altLang="en-US" dirty="0" err="1"/>
              <a:t>인스턴스</a:t>
            </a:r>
            <a:r>
              <a:rPr lang="en-US" altLang="ko-KR" dirty="0"/>
              <a:t>, </a:t>
            </a:r>
            <a:r>
              <a:rPr lang="ko-KR" altLang="en-US" dirty="0"/>
              <a:t>클래스 멤버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핵심 포인트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ko-KR" sz="1400"/>
              <a:t>	</a:t>
            </a:r>
            <a:r>
              <a:rPr lang="ko-KR" altLang="en-US" sz="1400"/>
              <a:t>객체의 </a:t>
            </a:r>
            <a:r>
              <a:rPr lang="ko-KR" altLang="en-US" sz="1400" dirty="0"/>
              <a:t>개념과 객체의 상호작용에 대해 </a:t>
            </a:r>
            <a:r>
              <a:rPr lang="ko-KR" altLang="en-US" sz="1400"/>
              <a:t>알아본다</a:t>
            </a:r>
            <a:r>
              <a:rPr lang="en-US" altLang="ko-KR" sz="1400"/>
              <a:t>.</a:t>
            </a:r>
          </a:p>
          <a:p>
            <a:pPr marL="0" indent="0">
              <a:buNone/>
            </a:pPr>
            <a:r>
              <a:rPr lang="en-US" altLang="ko-KR" sz="1400"/>
              <a:t>	</a:t>
            </a:r>
            <a:r>
              <a:rPr lang="ko-KR" altLang="en-US" sz="1400"/>
              <a:t>클래스로부터 객체를 생성하고 변수로 참조한다</a:t>
            </a:r>
            <a:r>
              <a:rPr lang="en-US" altLang="ko-KR" sz="1400"/>
              <a:t>.</a:t>
            </a:r>
            <a:br>
              <a:rPr lang="en-US" altLang="ko-KR"/>
            </a:br>
            <a:endParaRPr lang="en-US" altLang="ko-KR"/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객체</a:t>
            </a:r>
            <a:r>
              <a:rPr lang="ko-KR" altLang="en-US"/>
              <a:t>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(Object)</a:t>
            </a:r>
          </a:p>
          <a:p>
            <a:pPr lvl="1">
              <a:defRPr/>
            </a:pPr>
            <a:r>
              <a:rPr lang="ko-KR" altLang="en-US" sz="1400"/>
              <a:t>물리적으로 존재하거나 추상적으로 생각할 수 있는 것 중에서 자신의 속성을 가지며 식별 가능한 것</a:t>
            </a:r>
            <a:endParaRPr lang="en-US" altLang="ko-KR" sz="1400"/>
          </a:p>
          <a:p>
            <a:pPr lvl="1">
              <a:defRPr/>
            </a:pPr>
            <a:r>
              <a:rPr lang="ko-KR" altLang="en-US" sz="1400">
                <a:solidFill>
                  <a:srgbClr val="C00000"/>
                </a:solidFill>
              </a:rPr>
              <a:t>속성</a:t>
            </a: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>
                <a:solidFill>
                  <a:srgbClr val="C00000"/>
                </a:solidFill>
              </a:rPr>
              <a:t>필드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(field)</a:t>
            </a:r>
            <a:r>
              <a:rPr lang="en-US" altLang="ko-KR" sz="1400"/>
              <a:t>)</a:t>
            </a:r>
            <a:r>
              <a:rPr lang="ko-KR" altLang="en-US" sz="1400"/>
              <a:t> </a:t>
            </a:r>
            <a:r>
              <a:rPr lang="en-US" altLang="ko-KR" sz="1400"/>
              <a:t>+</a:t>
            </a:r>
            <a:r>
              <a:rPr lang="ko-KR" altLang="en-US" sz="1400"/>
              <a:t> </a:t>
            </a:r>
            <a:r>
              <a:rPr lang="ko-KR" altLang="en-US" sz="1400">
                <a:solidFill>
                  <a:srgbClr val="C00000"/>
                </a:solidFill>
              </a:rPr>
              <a:t>동작</a:t>
            </a:r>
            <a:r>
              <a:rPr lang="en-US" altLang="ko-KR" sz="1400"/>
              <a:t>(</a:t>
            </a:r>
            <a:r>
              <a:rPr lang="ko-KR" altLang="en-US" sz="1400">
                <a:solidFill>
                  <a:srgbClr val="C00000"/>
                </a:solidFill>
              </a:rPr>
              <a:t>메소드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(method)</a:t>
            </a:r>
            <a:r>
              <a:rPr lang="en-US" altLang="ko-KR" sz="1400"/>
              <a:t>)</a:t>
            </a:r>
            <a:r>
              <a:rPr lang="ko-KR" altLang="en-US" sz="1400"/>
              <a:t>로 구성</a:t>
            </a:r>
            <a:endParaRPr lang="en-US" altLang="ko-KR" sz="140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9FA6BF8-F105-4FC4-A675-451F3FED5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3009"/>
            <a:ext cx="5224529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2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r>
              <a:rPr lang="ko-KR" altLang="en-US" dirty="0"/>
              <a:t>객체와 객체 간의 상호작용</a:t>
            </a:r>
            <a:endParaRPr lang="en-US" altLang="ko-KR" dirty="0"/>
          </a:p>
          <a:p>
            <a:pPr lvl="1"/>
            <a:r>
              <a:rPr lang="ko-KR" altLang="en-US" dirty="0" err="1"/>
              <a:t>메소드를</a:t>
            </a:r>
            <a:r>
              <a:rPr lang="ko-KR" altLang="en-US" dirty="0"/>
              <a:t> 통해 객체들이 상호작용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호출 </a:t>
            </a:r>
            <a:r>
              <a:rPr lang="en-US" altLang="ko-KR" dirty="0"/>
              <a:t>: </a:t>
            </a:r>
            <a:r>
              <a:rPr lang="ko-KR" altLang="en-US" dirty="0"/>
              <a:t>객체가 다른 객체의 기능을 이용하는 것</a:t>
            </a: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상호작용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37" y="1770674"/>
            <a:ext cx="353710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7922DE-D82D-4625-A2EB-49FBD8D9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670" y="3268676"/>
            <a:ext cx="3418838" cy="62625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5DDCAF0-5F9E-4824-932C-5A0FD9E7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4118541"/>
            <a:ext cx="5143500" cy="187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CDDD76-94B1-4167-B579-F4BB922D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799202"/>
            <a:ext cx="2857238" cy="10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7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객체 </a:t>
            </a:r>
            <a:r>
              <a:rPr lang="ko-KR" altLang="en-US"/>
              <a:t>간의 관계</a:t>
            </a:r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집합 관계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부품과 완성품의 관계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사용 관계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객체 간의 상호작용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상속 관계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상위</a:t>
            </a:r>
            <a:r>
              <a:rPr lang="en-US" altLang="ko-KR"/>
              <a:t>(</a:t>
            </a:r>
            <a:r>
              <a:rPr lang="ko-KR" altLang="en-US"/>
              <a:t>부모</a:t>
            </a:r>
            <a:r>
              <a:rPr lang="en-US" altLang="ko-KR"/>
              <a:t>)</a:t>
            </a:r>
            <a:r>
              <a:rPr lang="ko-KR" altLang="en-US"/>
              <a:t> 객체를 기반으로 </a:t>
            </a:r>
            <a:endParaRPr lang="en-US" altLang="ko-KR"/>
          </a:p>
          <a:p>
            <a:pPr lvl="2"/>
            <a:r>
              <a:rPr lang="ko-KR" altLang="en-US"/>
              <a:t>하위</a:t>
            </a:r>
            <a:r>
              <a:rPr lang="en-US" altLang="ko-KR"/>
              <a:t>(</a:t>
            </a:r>
            <a:r>
              <a:rPr lang="ko-KR" altLang="en-US"/>
              <a:t>자식</a:t>
            </a:r>
            <a:r>
              <a:rPr lang="en-US" altLang="ko-KR"/>
              <a:t>)</a:t>
            </a:r>
            <a:r>
              <a:rPr lang="ko-KR" altLang="en-US"/>
              <a:t> 객체를 생성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객체 지향 프로그래밍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집합</a:t>
            </a:r>
            <a:r>
              <a:rPr lang="en-US" altLang="ko-KR"/>
              <a:t>/</a:t>
            </a:r>
            <a:r>
              <a:rPr lang="ko-KR" altLang="en-US"/>
              <a:t>사용 관계에 있는 객체를 하나씩 설계한 후 조립하여 프로그램 개발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간의 관계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84851"/>
            <a:ext cx="550359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96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(class)</a:t>
            </a:r>
          </a:p>
          <a:p>
            <a:pPr lvl="1">
              <a:defRPr/>
            </a:pPr>
            <a:r>
              <a:rPr lang="ko-KR" altLang="en-US"/>
              <a:t>자바의 </a:t>
            </a:r>
            <a:r>
              <a:rPr lang="ko-KR" altLang="en-US" dirty="0"/>
              <a:t>설계도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인스턴스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instance): </a:t>
            </a:r>
            <a:r>
              <a:rPr lang="ko-KR" altLang="en-US"/>
              <a:t>클래스로부터 만들어진 객체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객체지향 </a:t>
            </a:r>
            <a:r>
              <a:rPr lang="ko-KR" altLang="en-US"/>
              <a:t>프로그래밍 단계</a:t>
            </a:r>
          </a:p>
          <a:p>
            <a:pPr lvl="2">
              <a:defRPr/>
            </a:pPr>
            <a:r>
              <a:rPr lang="ko-KR" altLang="en-US"/>
              <a:t>클래스 설계 </a:t>
            </a:r>
            <a:r>
              <a:rPr lang="en-US" altLang="ko-KR"/>
              <a:t>-&gt; </a:t>
            </a:r>
            <a:r>
              <a:rPr lang="ko-KR" altLang="en-US"/>
              <a:t>설계된 클래스로 사용할 객체 생성 </a:t>
            </a:r>
            <a:r>
              <a:rPr lang="en-US" altLang="ko-KR"/>
              <a:t>-&gt; </a:t>
            </a:r>
            <a:r>
              <a:rPr lang="ko-KR" altLang="en-US"/>
              <a:t>객체 이용</a:t>
            </a:r>
            <a:endParaRPr lang="en-US" altLang="ko-KR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클래스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5600"/>
            <a:ext cx="6447000" cy="254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FE8B6A4-A91E-408C-9618-564BFA445E19}"/>
                  </a:ext>
                </a:extLst>
              </p14:cNvPr>
              <p14:cNvContentPartPr/>
              <p14:nvPr/>
            </p14:nvContentPartPr>
            <p14:xfrm>
              <a:off x="4374522" y="5791038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FE8B6A4-A91E-408C-9618-564BFA445E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5882" y="578203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54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클래스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객체 구상 후 클래스 </a:t>
            </a:r>
            <a:r>
              <a:rPr lang="ko-KR" altLang="en-US"/>
              <a:t>이름을 결정</a:t>
            </a:r>
            <a:endParaRPr lang="en-US" altLang="ko-KR" dirty="0"/>
          </a:p>
          <a:p>
            <a:pPr lvl="2"/>
            <a:r>
              <a:rPr lang="ko-KR" altLang="en-US" dirty="0" err="1"/>
              <a:t>식별자</a:t>
            </a:r>
            <a:r>
              <a:rPr lang="ko-KR" altLang="en-US" dirty="0"/>
              <a:t> 작성 </a:t>
            </a:r>
            <a:r>
              <a:rPr lang="ko-KR" altLang="en-US"/>
              <a:t>규칙에 따라야 함</a:t>
            </a:r>
            <a:endParaRPr lang="en-US" altLang="ko-KR" dirty="0"/>
          </a:p>
          <a:p>
            <a:pPr lvl="3"/>
            <a:r>
              <a:rPr lang="ko-KR" altLang="en-US" sz="1200" dirty="0"/>
              <a:t>하나 이상의 문자로 이루어질 것</a:t>
            </a:r>
            <a:endParaRPr lang="en-US" altLang="ko-KR" sz="1200" dirty="0"/>
          </a:p>
          <a:p>
            <a:pPr lvl="3"/>
            <a:r>
              <a:rPr lang="ko-KR" altLang="en-US" sz="1200" dirty="0"/>
              <a:t>첫 글자에는 숫자 올 수 없음</a:t>
            </a:r>
            <a:endParaRPr lang="en-US" altLang="ko-KR" sz="1200" dirty="0"/>
          </a:p>
          <a:p>
            <a:pPr lvl="3"/>
            <a:r>
              <a:rPr lang="en-US" altLang="ko-KR" sz="1200" dirty="0"/>
              <a:t>$, _ </a:t>
            </a:r>
            <a:r>
              <a:rPr lang="ko-KR" altLang="en-US" sz="1200" dirty="0"/>
              <a:t>외의 특수 문자는 사용할 수 없음</a:t>
            </a:r>
            <a:endParaRPr lang="en-US" altLang="ko-KR" sz="1200" dirty="0"/>
          </a:p>
          <a:p>
            <a:pPr lvl="3"/>
            <a:r>
              <a:rPr lang="ko-KR" altLang="en-US" sz="1200" dirty="0"/>
              <a:t>자바 키워드는 사용할 </a:t>
            </a:r>
            <a:r>
              <a:rPr lang="ko-KR" altLang="en-US" sz="1200"/>
              <a:t>수 없음</a:t>
            </a:r>
            <a:endParaRPr lang="en-US" altLang="ko-KR"/>
          </a:p>
          <a:p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클래스 이름</a:t>
            </a:r>
            <a:r>
              <a:rPr lang="en-US" altLang="ko-KR" dirty="0"/>
              <a:t>.java’</a:t>
            </a:r>
            <a:r>
              <a:rPr lang="ko-KR" altLang="en-US" dirty="0"/>
              <a:t>로 소스 파일 생성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클래스 선언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03" y="1524000"/>
            <a:ext cx="4705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42531"/>
            <a:ext cx="6913644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12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클래스로부터 객체를 생성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클래스</a:t>
            </a:r>
            <a:r>
              <a:rPr lang="en-US" altLang="ko-KR" dirty="0"/>
              <a:t>();</a:t>
            </a:r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연산자로 메모리 </a:t>
            </a:r>
            <a:r>
              <a:rPr lang="ko-KR" altLang="en-US" dirty="0" err="1"/>
              <a:t>힙</a:t>
            </a:r>
            <a:r>
              <a:rPr lang="ko-KR" altLang="en-US" dirty="0"/>
              <a:t> 영역에 객체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객체 생성 후 객체 번지가 리턴</a:t>
            </a:r>
            <a:endParaRPr lang="en-US" altLang="ko-KR" dirty="0"/>
          </a:p>
          <a:p>
            <a:pPr lvl="2"/>
            <a:r>
              <a:rPr lang="ko-KR" altLang="en-US" dirty="0"/>
              <a:t>클래스 변수에 저장하여 변수 통해 객체 사용 가능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생성과 클래스 변수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93798"/>
            <a:ext cx="1901158" cy="17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735806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19533"/>
            <a:ext cx="7358063" cy="75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B44C5AE-EB05-4DFB-A979-52959FD9A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49" y="4800600"/>
            <a:ext cx="3906830" cy="16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65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          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470297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클래스의 두 용도</a:t>
            </a: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>
                <a:solidFill>
                  <a:schemeClr val="tx2"/>
                </a:solidFill>
              </a:rPr>
              <a:t>라이브러리</a:t>
            </a:r>
            <a:r>
              <a:rPr lang="en-US" altLang="ko-KR">
                <a:solidFill>
                  <a:schemeClr val="tx2"/>
                </a:solidFill>
              </a:rPr>
              <a:t>(API : Application Program Interface) </a:t>
            </a:r>
            <a:r>
              <a:rPr lang="ko-KR" altLang="en-US">
                <a:solidFill>
                  <a:schemeClr val="tx2"/>
                </a:solidFill>
              </a:rPr>
              <a:t>클래스</a:t>
            </a:r>
            <a:endParaRPr lang="en-US" altLang="ko-KR">
              <a:solidFill>
                <a:schemeClr val="tx2"/>
              </a:solidFill>
            </a:endParaRPr>
          </a:p>
          <a:p>
            <a:pPr lvl="2">
              <a:defRPr/>
            </a:pPr>
            <a:r>
              <a:rPr lang="ko-KR" altLang="en-US"/>
              <a:t>객체 생성 및 메소드 제공 역할</a:t>
            </a:r>
            <a:r>
              <a:rPr lang="en-US" altLang="ko-KR"/>
              <a:t>  - </a:t>
            </a:r>
            <a:r>
              <a:rPr lang="en-US" altLang="ko-KR">
                <a:solidFill>
                  <a:schemeClr val="tx2"/>
                </a:solidFill>
              </a:rPr>
              <a:t>Student.java</a:t>
            </a:r>
          </a:p>
          <a:p>
            <a:pPr lvl="1">
              <a:defRPr/>
            </a:pPr>
            <a:r>
              <a:rPr lang="ko-KR" altLang="en-US">
                <a:solidFill>
                  <a:schemeClr val="tx2"/>
                </a:solidFill>
              </a:rPr>
              <a:t>실행 클래스</a:t>
            </a:r>
            <a:endParaRPr lang="en-US" altLang="ko-KR">
              <a:solidFill>
                <a:schemeClr val="tx2"/>
              </a:solidFill>
            </a:endParaRPr>
          </a:p>
          <a:p>
            <a:pPr lvl="2">
              <a:defRPr/>
            </a:pPr>
            <a:r>
              <a:rPr lang="en-US" altLang="ko-KR"/>
              <a:t> main() </a:t>
            </a:r>
            <a:r>
              <a:rPr lang="ko-KR" altLang="en-US"/>
              <a:t>메소드 제공 역할</a:t>
            </a:r>
            <a:r>
              <a:rPr lang="en-US" altLang="ko-KR"/>
              <a:t> - </a:t>
            </a:r>
            <a:r>
              <a:rPr lang="en-US" altLang="ko-KR">
                <a:solidFill>
                  <a:schemeClr val="tx2"/>
                </a:solidFill>
              </a:rPr>
              <a:t>StudentExample.java</a:t>
            </a: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생성과 클래스 변수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F3C8BF-838C-480D-AF55-C3BE3BD2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61982"/>
            <a:ext cx="2066109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C:\Users\yongkwon\AppData\Local\Temp\SNAGHTMLc76be1.PNG">
            <a:extLst>
              <a:ext uri="{FF2B5EF4-FFF2-40B4-BE49-F238E27FC236}">
                <a16:creationId xmlns:a16="http://schemas.microsoft.com/office/drawing/2014/main" id="{C0AAFA5A-3919-4F64-87C3-9273AB64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21207"/>
            <a:ext cx="5533918" cy="24252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28852"/>
            <a:ext cx="2923889" cy="17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940935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17515</TotalTime>
  <Words>390</Words>
  <Application>Microsoft Office PowerPoint</Application>
  <PresentationFormat>화면 슬라이드 쇼(4:3)</PresentationFormat>
  <Paragraphs>105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돋움</vt:lpstr>
      <vt:lpstr>HY견고딕</vt:lpstr>
      <vt:lpstr>나눔스퀘어OTF</vt:lpstr>
      <vt:lpstr>맑은 고딕</vt:lpstr>
      <vt:lpstr>Arial</vt:lpstr>
      <vt:lpstr>Wingdings</vt:lpstr>
      <vt:lpstr>Verdana</vt:lpstr>
      <vt:lpstr>5_디자인 사용자 지정</vt:lpstr>
      <vt:lpstr>07-1. 객체 지향 프로그래밍</vt:lpstr>
      <vt:lpstr>PowerPoint 프레젠테이션</vt:lpstr>
      <vt:lpstr>시작하기 전에</vt:lpstr>
      <vt:lpstr>객체의 상호작용</vt:lpstr>
      <vt:lpstr>객체 간의 관계</vt:lpstr>
      <vt:lpstr>객체와 클래스</vt:lpstr>
      <vt:lpstr> 클래스 선언</vt:lpstr>
      <vt:lpstr>객체 생성과 클래스 변수</vt:lpstr>
      <vt:lpstr>객체 생성과 클래스 변수</vt:lpstr>
      <vt:lpstr>클래스의 구성 멤버</vt:lpstr>
      <vt:lpstr>키워드로 끝내는 핵심 포인트 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youngmoon525</cp:lastModifiedBy>
  <cp:revision>2692</cp:revision>
  <dcterms:created xsi:type="dcterms:W3CDTF">2004-07-21T02:43:03Z</dcterms:created>
  <dcterms:modified xsi:type="dcterms:W3CDTF">2021-07-07T07:30:06Z</dcterms:modified>
</cp:coreProperties>
</file>